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3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28C506B-30E4-4D51-A1E4-289290D7247F}" type="datetimeFigureOut">
              <a:rPr lang="ar-IQ" smtClean="0"/>
              <a:pPr/>
              <a:t>07/01/1445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C61AC-8E13-4528-8DE6-5BDF5F46CB78}"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28C506B-30E4-4D51-A1E4-289290D7247F}" type="datetimeFigureOut">
              <a:rPr lang="ar-IQ" smtClean="0"/>
              <a:pPr/>
              <a:t>07/01/1445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C61AC-8E13-4528-8DE6-5BDF5F46CB7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28C506B-30E4-4D51-A1E4-289290D7247F}" type="datetimeFigureOut">
              <a:rPr lang="ar-IQ" smtClean="0"/>
              <a:pPr/>
              <a:t>07/01/1445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C61AC-8E13-4528-8DE6-5BDF5F46CB7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28C506B-30E4-4D51-A1E4-289290D7247F}" type="datetimeFigureOut">
              <a:rPr lang="ar-IQ" smtClean="0"/>
              <a:pPr/>
              <a:t>07/01/1445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C61AC-8E13-4528-8DE6-5BDF5F46CB78}"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8C506B-30E4-4D51-A1E4-289290D7247F}" type="datetimeFigureOut">
              <a:rPr lang="ar-IQ" smtClean="0"/>
              <a:pPr/>
              <a:t>07/01/1445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BC61AC-8E13-4528-8DE6-5BDF5F46CB78}"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28C506B-30E4-4D51-A1E4-289290D7247F}" type="datetimeFigureOut">
              <a:rPr lang="ar-IQ" smtClean="0"/>
              <a:pPr/>
              <a:t>07/01/1445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9BC61AC-8E13-4528-8DE6-5BDF5F46CB7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28C506B-30E4-4D51-A1E4-289290D7247F}" type="datetimeFigureOut">
              <a:rPr lang="ar-IQ" smtClean="0"/>
              <a:pPr/>
              <a:t>07/01/1445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9BC61AC-8E13-4528-8DE6-5BDF5F46CB78}"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28C506B-30E4-4D51-A1E4-289290D7247F}" type="datetimeFigureOut">
              <a:rPr lang="ar-IQ" smtClean="0"/>
              <a:pPr/>
              <a:t>07/01/1445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9BC61AC-8E13-4528-8DE6-5BDF5F46CB7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C506B-30E4-4D51-A1E4-289290D7247F}" type="datetimeFigureOut">
              <a:rPr lang="ar-IQ" smtClean="0"/>
              <a:pPr/>
              <a:t>07/01/1445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9BC61AC-8E13-4528-8DE6-5BDF5F46CB7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C506B-30E4-4D51-A1E4-289290D7247F}" type="datetimeFigureOut">
              <a:rPr lang="ar-IQ" smtClean="0"/>
              <a:pPr/>
              <a:t>07/01/1445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9BC61AC-8E13-4528-8DE6-5BDF5F46CB78}"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C506B-30E4-4D51-A1E4-289290D7247F}" type="datetimeFigureOut">
              <a:rPr lang="ar-IQ" smtClean="0"/>
              <a:pPr/>
              <a:t>07/01/1445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9BC61AC-8E13-4528-8DE6-5BDF5F46CB78}"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28C506B-30E4-4D51-A1E4-289290D7247F}" type="datetimeFigureOut">
              <a:rPr lang="ar-IQ" smtClean="0"/>
              <a:pPr/>
              <a:t>07/01/1445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9BC61AC-8E13-4528-8DE6-5BDF5F46CB78}"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648072"/>
          </a:xfrm>
        </p:spPr>
        <p:txBody>
          <a:bodyPr>
            <a:normAutofit fontScale="90000"/>
          </a:bodyPr>
          <a:lstStyle/>
          <a:p>
            <a:r>
              <a:rPr lang="ar-IQ" dirty="0" smtClean="0"/>
              <a:t>تلوث الهواء </a:t>
            </a:r>
            <a:r>
              <a:rPr lang="en-US" dirty="0" smtClean="0"/>
              <a:t>Air pollution </a:t>
            </a:r>
            <a:endParaRPr lang="ar-IQ" dirty="0"/>
          </a:p>
        </p:txBody>
      </p:sp>
      <p:sp>
        <p:nvSpPr>
          <p:cNvPr id="3" name="Subtitle 2"/>
          <p:cNvSpPr>
            <a:spLocks noGrp="1"/>
          </p:cNvSpPr>
          <p:nvPr>
            <p:ph type="subTitle" idx="1"/>
          </p:nvPr>
        </p:nvSpPr>
        <p:spPr>
          <a:xfrm>
            <a:off x="251520" y="1052736"/>
            <a:ext cx="8640960" cy="5544616"/>
          </a:xfrm>
        </p:spPr>
        <p:txBody>
          <a:bodyPr>
            <a:normAutofit/>
          </a:bodyPr>
          <a:lstStyle/>
          <a:p>
            <a:r>
              <a:rPr lang="ar-IQ" sz="2400" b="1" dirty="0" smtClean="0">
                <a:solidFill>
                  <a:schemeClr val="tx1"/>
                </a:solidFill>
              </a:rPr>
              <a:t>هووجود </a:t>
            </a:r>
            <a:r>
              <a:rPr lang="ar-IQ" sz="2400" b="1" dirty="0">
                <a:solidFill>
                  <a:schemeClr val="tx1"/>
                </a:solidFill>
              </a:rPr>
              <a:t>أي مواد </a:t>
            </a:r>
            <a:r>
              <a:rPr lang="ar-IQ" sz="2400" dirty="0">
                <a:solidFill>
                  <a:srgbClr val="7030A0"/>
                </a:solidFill>
              </a:rPr>
              <a:t>صلبه</a:t>
            </a:r>
            <a:r>
              <a:rPr lang="ar-IQ" sz="2400" dirty="0">
                <a:solidFill>
                  <a:schemeClr val="tx1"/>
                </a:solidFill>
              </a:rPr>
              <a:t> أو </a:t>
            </a:r>
            <a:r>
              <a:rPr lang="ar-IQ" sz="2400" dirty="0">
                <a:solidFill>
                  <a:srgbClr val="0070C0"/>
                </a:solidFill>
              </a:rPr>
              <a:t>سائلة</a:t>
            </a:r>
            <a:r>
              <a:rPr lang="ar-IQ" sz="2400" dirty="0">
                <a:solidFill>
                  <a:schemeClr val="tx1"/>
                </a:solidFill>
              </a:rPr>
              <a:t> أو </a:t>
            </a:r>
            <a:r>
              <a:rPr lang="ar-IQ" sz="2400" dirty="0">
                <a:solidFill>
                  <a:srgbClr val="FF0000"/>
                </a:solidFill>
              </a:rPr>
              <a:t>غازية</a:t>
            </a:r>
            <a:r>
              <a:rPr lang="ar-IQ" sz="2400" dirty="0">
                <a:solidFill>
                  <a:schemeClr val="tx1"/>
                </a:solidFill>
              </a:rPr>
              <a:t> بالهواء بكميات تؤدي إلى أضرار فسيولوجية</a:t>
            </a:r>
          </a:p>
          <a:p>
            <a:r>
              <a:rPr lang="ar-IQ" sz="2400" dirty="0">
                <a:solidFill>
                  <a:schemeClr val="tx1"/>
                </a:solidFill>
              </a:rPr>
              <a:t>واقتصادية وحيوية بالإنسان والحيوان والنباتات والآلات والمعدات ، او تؤثر في طبيعة</a:t>
            </a:r>
          </a:p>
          <a:p>
            <a:r>
              <a:rPr lang="ar-IQ" sz="2400" dirty="0">
                <a:solidFill>
                  <a:schemeClr val="tx1"/>
                </a:solidFill>
              </a:rPr>
              <a:t>الأشياء وتقدر خسارة العالم سنويا بحوالي 5000 مليون دولار او </a:t>
            </a:r>
            <a:r>
              <a:rPr lang="ar-IQ" sz="2400" dirty="0" smtClean="0">
                <a:solidFill>
                  <a:schemeClr val="tx1"/>
                </a:solidFill>
              </a:rPr>
              <a:t>اكثر </a:t>
            </a:r>
            <a:r>
              <a:rPr lang="ar-IQ" sz="2400" dirty="0">
                <a:solidFill>
                  <a:schemeClr val="tx1"/>
                </a:solidFill>
              </a:rPr>
              <a:t>بسبب </a:t>
            </a:r>
            <a:r>
              <a:rPr lang="ar-IQ" sz="2400" dirty="0" smtClean="0">
                <a:solidFill>
                  <a:schemeClr val="tx1"/>
                </a:solidFill>
              </a:rPr>
              <a:t>تأثيرالهواء</a:t>
            </a:r>
            <a:endParaRPr lang="ar-IQ" sz="2400" dirty="0">
              <a:solidFill>
                <a:schemeClr val="tx1"/>
              </a:solidFill>
            </a:endParaRPr>
          </a:p>
          <a:p>
            <a:r>
              <a:rPr lang="ar-IQ" sz="2400" dirty="0">
                <a:solidFill>
                  <a:schemeClr val="tx1"/>
                </a:solidFill>
              </a:rPr>
              <a:t>على المحاصيل والنباتات الزراعية ناهيك عن بقية الشرائح الاخرى ويعتبر تلوث </a:t>
            </a:r>
            <a:r>
              <a:rPr lang="ar-IQ" sz="2400" dirty="0" smtClean="0">
                <a:solidFill>
                  <a:schemeClr val="tx1"/>
                </a:solidFill>
              </a:rPr>
              <a:t>الهواء</a:t>
            </a:r>
            <a:endParaRPr lang="ar-IQ" sz="2400" dirty="0">
              <a:solidFill>
                <a:schemeClr val="tx1"/>
              </a:solidFill>
            </a:endParaRPr>
          </a:p>
          <a:p>
            <a:r>
              <a:rPr lang="ar-IQ" sz="2400" dirty="0" smtClean="0">
                <a:solidFill>
                  <a:schemeClr val="tx1"/>
                </a:solidFill>
              </a:rPr>
              <a:t>من أسوأ </a:t>
            </a:r>
            <a:r>
              <a:rPr lang="ar-IQ" sz="2400" dirty="0">
                <a:solidFill>
                  <a:schemeClr val="tx1"/>
                </a:solidFill>
              </a:rPr>
              <a:t>الملوثات بالجو ، آلما ازداد عدد السكان في المنطقة </a:t>
            </a:r>
            <a:r>
              <a:rPr lang="ar-IQ" sz="2400" dirty="0" smtClean="0">
                <a:solidFill>
                  <a:schemeClr val="tx1"/>
                </a:solidFill>
              </a:rPr>
              <a:t>الملوثة.</a:t>
            </a:r>
          </a:p>
          <a:p>
            <a:endParaRPr lang="ar-IQ" sz="2400" dirty="0" smtClean="0">
              <a:solidFill>
                <a:schemeClr val="tx1"/>
              </a:solidFill>
            </a:endParaRPr>
          </a:p>
          <a:p>
            <a:r>
              <a:rPr lang="ar-IQ" sz="2400" dirty="0" smtClean="0">
                <a:solidFill>
                  <a:schemeClr val="tx1"/>
                </a:solidFill>
              </a:rPr>
              <a:t>يتميز التلوث الهوائي عن غيرة من أشكال التلوث في أنة سريع الانتشار حيث لا يقتصر تأثيره على منطقة المصدر وإنما يمتد إلى المناطق المجاورة والبعيدة، كذلك وبعكس أشكال التلوث الأخرى ( المياه العادمة والنفايات الصلبة وغيرها)، فإن </a:t>
            </a:r>
            <a:r>
              <a:rPr lang="ar-IQ" sz="2400" dirty="0" smtClean="0">
                <a:solidFill>
                  <a:srgbClr val="7030A0"/>
                </a:solidFill>
              </a:rPr>
              <a:t>التلوث الهوائي لا يمكن السيطرة علية بعد خروجه من المصدر لذا يجب التحكم به ومعالجته قبل خروجه إلى الجو, كما أنه غالبا ما يكون لا يرى بالعين المجردة بالإضافة إلى أنه متعدد المصادر</a:t>
            </a:r>
            <a:r>
              <a:rPr lang="ar-IQ" sz="2400" dirty="0" smtClean="0">
                <a:solidFill>
                  <a:schemeClr val="tx1"/>
                </a:solidFill>
              </a:rPr>
              <a:t>. كل هذه الصفات تجعل من تلوث الهواء القضية البيئية الكبرى.</a:t>
            </a:r>
          </a:p>
          <a:p>
            <a:r>
              <a:rPr lang="ar-IQ" sz="2400" dirty="0" smtClean="0">
                <a:solidFill>
                  <a:schemeClr val="tx1"/>
                </a:solidFill>
              </a:rPr>
              <a:t>:</a:t>
            </a:r>
            <a:endParaRPr lang="ar-IQ" sz="2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ar-IQ" dirty="0"/>
          </a:p>
        </p:txBody>
      </p:sp>
      <p:sp>
        <p:nvSpPr>
          <p:cNvPr id="3" name="Content Placeholder 2"/>
          <p:cNvSpPr>
            <a:spLocks noGrp="1"/>
          </p:cNvSpPr>
          <p:nvPr>
            <p:ph idx="1"/>
          </p:nvPr>
        </p:nvSpPr>
        <p:spPr>
          <a:xfrm>
            <a:off x="251520" y="692696"/>
            <a:ext cx="8640960" cy="5904656"/>
          </a:xfrm>
        </p:spPr>
        <p:txBody>
          <a:bodyPr>
            <a:normAutofit fontScale="92500" lnSpcReduction="10000"/>
          </a:bodyPr>
          <a:lstStyle/>
          <a:p>
            <a:r>
              <a:rPr lang="en-US" b="1" dirty="0"/>
              <a:t> </a:t>
            </a:r>
            <a:endParaRPr lang="en-US" dirty="0"/>
          </a:p>
          <a:p>
            <a:r>
              <a:rPr lang="ar-SA" b="1" dirty="0"/>
              <a:t>الكائنات الدقيقة أو الميكروبات</a:t>
            </a:r>
            <a:endParaRPr lang="en-US" dirty="0"/>
          </a:p>
          <a:p>
            <a:r>
              <a:rPr lang="ar-SA" dirty="0"/>
              <a:t>تنتشر في الهواء أنوع عديدة من البكتريا والفطريات في حالة ساكنة وتصيب الإنسان إذا توفرت الظروف الملائمة. ومن أجناس البكتريـــا،</a:t>
            </a:r>
            <a:r>
              <a:rPr lang="en-US" dirty="0"/>
              <a:t> </a:t>
            </a:r>
            <a:r>
              <a:rPr lang="en-US" dirty="0" err="1"/>
              <a:t>Yersina</a:t>
            </a:r>
            <a:r>
              <a:rPr lang="en-US" dirty="0"/>
              <a:t> </a:t>
            </a:r>
            <a:r>
              <a:rPr lang="ar-SA" dirty="0"/>
              <a:t>،</a:t>
            </a:r>
            <a:r>
              <a:rPr lang="en-US" dirty="0"/>
              <a:t> Streptococcus   Mycobacterium </a:t>
            </a:r>
            <a:r>
              <a:rPr lang="ar-SA" dirty="0"/>
              <a:t>،</a:t>
            </a:r>
            <a:r>
              <a:rPr lang="en-US" dirty="0"/>
              <a:t> </a:t>
            </a:r>
            <a:r>
              <a:rPr lang="en-US" dirty="0" err="1"/>
              <a:t>Corynebactrium</a:t>
            </a:r>
            <a:r>
              <a:rPr lang="ar-SA" dirty="0"/>
              <a:t>، أما الفـطـريـــات</a:t>
            </a:r>
            <a:r>
              <a:rPr lang="en-US" dirty="0"/>
              <a:t> Pentium </a:t>
            </a:r>
            <a:r>
              <a:rPr lang="ar-SA" dirty="0"/>
              <a:t>،</a:t>
            </a:r>
            <a:r>
              <a:rPr lang="en-US" dirty="0"/>
              <a:t>Candida </a:t>
            </a:r>
            <a:r>
              <a:rPr lang="ar-SA" dirty="0"/>
              <a:t>،</a:t>
            </a:r>
            <a:r>
              <a:rPr lang="en-US" dirty="0"/>
              <a:t> </a:t>
            </a:r>
            <a:r>
              <a:rPr lang="en-US" dirty="0" err="1"/>
              <a:t>Aspergillus</a:t>
            </a:r>
            <a:r>
              <a:rPr lang="en-US" dirty="0"/>
              <a:t>  </a:t>
            </a:r>
            <a:r>
              <a:rPr lang="ar-SA" dirty="0"/>
              <a:t>ويعتبر فيروس الأنفلونزا أكثر الفيروسات انتشاراً في الهواء. تستخدم الميكروبات في الحروب الجرثومية لسهولة انتشارها في الهواء وتسبب أمراضاً فتاكة بالإنسان ومن اشهر هذه الميكروبات في وقتنا الحاضر الجمرة الخبيثة التي تسببها</a:t>
            </a:r>
            <a:r>
              <a:rPr lang="en-US" dirty="0"/>
              <a:t> </a:t>
            </a:r>
            <a:r>
              <a:rPr lang="en-US" dirty="0" smtClean="0"/>
              <a:t>.</a:t>
            </a:r>
          </a:p>
          <a:p>
            <a:pPr>
              <a:buNone/>
            </a:pPr>
            <a:r>
              <a:rPr lang="en-US" dirty="0" smtClean="0"/>
              <a:t>.Bacillus </a:t>
            </a:r>
            <a:r>
              <a:rPr lang="en-US" dirty="0"/>
              <a:t>anthrax </a:t>
            </a:r>
            <a:r>
              <a:rPr lang="ar-SA" dirty="0"/>
              <a:t>ويعتبر الهواء موصل جيد للعدوى مثل الطاعون</a:t>
            </a:r>
            <a:r>
              <a:rPr lang="en-US" dirty="0"/>
              <a:t> Pasture plague Upsets </a:t>
            </a:r>
            <a:r>
              <a:rPr lang="ar-SA" dirty="0"/>
              <a:t>والجدري الذي يسببه فيروس</a:t>
            </a:r>
            <a:r>
              <a:rPr lang="en-US" dirty="0"/>
              <a:t> .</a:t>
            </a:r>
            <a:r>
              <a:rPr lang="en-US" dirty="0" smtClean="0"/>
              <a:t>Small </a:t>
            </a:r>
            <a:r>
              <a:rPr lang="en-US" dirty="0"/>
              <a:t>pox</a:t>
            </a: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ar-IQ" dirty="0"/>
          </a:p>
        </p:txBody>
      </p:sp>
      <p:sp>
        <p:nvSpPr>
          <p:cNvPr id="3" name="Content Placeholder 2"/>
          <p:cNvSpPr>
            <a:spLocks noGrp="1"/>
          </p:cNvSpPr>
          <p:nvPr>
            <p:ph idx="1"/>
          </p:nvPr>
        </p:nvSpPr>
        <p:spPr>
          <a:xfrm>
            <a:off x="457200" y="836712"/>
            <a:ext cx="8229600" cy="5616624"/>
          </a:xfrm>
        </p:spPr>
        <p:txBody>
          <a:bodyPr>
            <a:normAutofit fontScale="92500" lnSpcReduction="20000"/>
          </a:bodyPr>
          <a:lstStyle/>
          <a:p>
            <a:endParaRPr lang="ar-IQ" dirty="0" smtClean="0">
              <a:solidFill>
                <a:schemeClr val="tx1"/>
              </a:solidFill>
            </a:endParaRPr>
          </a:p>
          <a:p>
            <a:r>
              <a:rPr lang="ar-IQ" dirty="0" smtClean="0">
                <a:solidFill>
                  <a:srgbClr val="FF0000"/>
                </a:solidFill>
              </a:rPr>
              <a:t>طرق تلوث الهواء</a:t>
            </a:r>
          </a:p>
          <a:p>
            <a:r>
              <a:rPr lang="ar-IQ" dirty="0" smtClean="0">
                <a:solidFill>
                  <a:srgbClr val="7030A0"/>
                </a:solidFill>
              </a:rPr>
              <a:t>اولا</a:t>
            </a:r>
            <a:r>
              <a:rPr lang="ar-IQ" dirty="0" smtClean="0">
                <a:solidFill>
                  <a:schemeClr val="tx1"/>
                </a:solidFill>
              </a:rPr>
              <a:t>:التلوث بمواد صلبة معلقة : كالدخان ، وعوادم السيارات ، والأتربة ، وحبوب اللقاح ،</a:t>
            </a:r>
          </a:p>
          <a:p>
            <a:r>
              <a:rPr lang="ar-IQ" dirty="0" smtClean="0">
                <a:solidFill>
                  <a:schemeClr val="tx1"/>
                </a:solidFill>
              </a:rPr>
              <a:t>وغبار القطن ، وأتربة الاسمنت ، وأتربة المبيدات الحشرية .</a:t>
            </a:r>
          </a:p>
          <a:p>
            <a:r>
              <a:rPr lang="ar-IQ" dirty="0" smtClean="0">
                <a:solidFill>
                  <a:srgbClr val="7030A0"/>
                </a:solidFill>
              </a:rPr>
              <a:t>ثانياً :</a:t>
            </a:r>
            <a:r>
              <a:rPr lang="ar-IQ" dirty="0" smtClean="0">
                <a:solidFill>
                  <a:schemeClr val="tx1"/>
                </a:solidFill>
              </a:rPr>
              <a:t>الثلوث بمواد غازية أو أبخرة سامة وخانقة مثل الكلور ، أول أكسيد الكربون ، أكسيد</a:t>
            </a:r>
          </a:p>
          <a:p>
            <a:r>
              <a:rPr lang="ar-IQ" dirty="0" smtClean="0">
                <a:solidFill>
                  <a:schemeClr val="tx1"/>
                </a:solidFill>
              </a:rPr>
              <a:t>النتروجين ، ثاني أكسيد الكبريت ، الأوزون .</a:t>
            </a:r>
          </a:p>
          <a:p>
            <a:r>
              <a:rPr lang="ar-IQ" dirty="0" smtClean="0">
                <a:solidFill>
                  <a:srgbClr val="7030A0"/>
                </a:solidFill>
              </a:rPr>
              <a:t>ثالثاً </a:t>
            </a:r>
            <a:r>
              <a:rPr lang="ar-IQ" dirty="0" smtClean="0">
                <a:solidFill>
                  <a:schemeClr val="tx1"/>
                </a:solidFill>
              </a:rPr>
              <a:t>:التلوث بالبكتيريا والجراثيم، والعفن الناتج من تحلل النباتات والحيوانات الميتة والنفايات</a:t>
            </a:r>
          </a:p>
          <a:p>
            <a:r>
              <a:rPr lang="ar-IQ" dirty="0" smtClean="0">
                <a:solidFill>
                  <a:schemeClr val="tx1"/>
                </a:solidFill>
              </a:rPr>
              <a:t>الادمية .</a:t>
            </a:r>
          </a:p>
          <a:p>
            <a:r>
              <a:rPr lang="ar-IQ" dirty="0" smtClean="0">
                <a:solidFill>
                  <a:schemeClr val="tx1"/>
                </a:solidFill>
              </a:rPr>
              <a:t>رابعاً :التلوث بالإشعاعات الذرية الطبيعية والصناعية</a:t>
            </a: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432048"/>
          </a:xfrm>
        </p:spPr>
        <p:txBody>
          <a:bodyPr>
            <a:normAutofit fontScale="90000"/>
          </a:bodyPr>
          <a:lstStyle/>
          <a:p>
            <a:r>
              <a:rPr lang="ar-IQ" dirty="0"/>
              <a:t>مصادر التلوث الهوائي</a:t>
            </a:r>
          </a:p>
        </p:txBody>
      </p:sp>
      <p:sp>
        <p:nvSpPr>
          <p:cNvPr id="3" name="Content Placeholder 2"/>
          <p:cNvSpPr>
            <a:spLocks noGrp="1"/>
          </p:cNvSpPr>
          <p:nvPr>
            <p:ph idx="1"/>
          </p:nvPr>
        </p:nvSpPr>
        <p:spPr>
          <a:xfrm>
            <a:off x="179512" y="980728"/>
            <a:ext cx="8784976" cy="5616624"/>
          </a:xfrm>
        </p:spPr>
        <p:txBody>
          <a:bodyPr>
            <a:normAutofit fontScale="70000" lnSpcReduction="20000"/>
          </a:bodyPr>
          <a:lstStyle/>
          <a:p>
            <a:r>
              <a:rPr lang="ar-IQ" dirty="0" smtClean="0"/>
              <a:t>قبل </a:t>
            </a:r>
            <a:r>
              <a:rPr lang="ar-IQ" dirty="0"/>
              <a:t>الخوض في موضوع تلوث الهواء يجدر أن نلقي نظرة سريعة على الغلاف الجوي أو ما</a:t>
            </a:r>
            <a:endParaRPr lang="ar-IQ" sz="3400" dirty="0"/>
          </a:p>
          <a:p>
            <a:r>
              <a:rPr lang="ar-IQ" sz="3400" dirty="0"/>
              <a:t>يسمى بالهواء والذي يمتد إلى عدة مئات من الكيلومترات فوق سطح الأرض. ويتكون الغلاف</a:t>
            </a:r>
          </a:p>
          <a:p>
            <a:r>
              <a:rPr lang="ar-IQ" sz="3400" dirty="0"/>
              <a:t>الجوي من ثلاث طبقات :</a:t>
            </a:r>
          </a:p>
          <a:p>
            <a:r>
              <a:rPr lang="en-US" sz="3400" dirty="0" smtClean="0">
                <a:solidFill>
                  <a:srgbClr val="FF0000"/>
                </a:solidFill>
              </a:rPr>
              <a:t>Troposphere -1 </a:t>
            </a:r>
            <a:r>
              <a:rPr lang="ar-IQ" sz="3400" dirty="0" smtClean="0">
                <a:solidFill>
                  <a:srgbClr val="FF0000"/>
                </a:solidFill>
              </a:rPr>
              <a:t>التربوسفير </a:t>
            </a:r>
            <a:r>
              <a:rPr lang="ar-IQ" sz="3400" dirty="0" smtClean="0"/>
              <a:t>هي </a:t>
            </a:r>
            <a:r>
              <a:rPr lang="ar-IQ" sz="3400" dirty="0"/>
              <a:t>الطبقة التي تحدث فيها معظم التغيرات الجوية وهي </a:t>
            </a:r>
            <a:r>
              <a:rPr lang="ar-IQ" sz="3400" dirty="0" smtClean="0"/>
              <a:t>التي</a:t>
            </a:r>
            <a:r>
              <a:rPr lang="ar-IQ" sz="3400" dirty="0"/>
              <a:t> </a:t>
            </a:r>
            <a:r>
              <a:rPr lang="ar-IQ" sz="3400" dirty="0" smtClean="0"/>
              <a:t>فوق </a:t>
            </a:r>
            <a:r>
              <a:rPr lang="ar-IQ" sz="3400" dirty="0"/>
              <a:t>سطح الأرض </a:t>
            </a:r>
            <a:r>
              <a:rPr lang="ar-IQ" sz="3400" dirty="0" smtClean="0"/>
              <a:t>وتتركز </a:t>
            </a:r>
            <a:r>
              <a:rPr lang="ar-IQ" sz="3400" dirty="0"/>
              <a:t>أنشطة الإنسان أو الحياة فيها </a:t>
            </a:r>
            <a:r>
              <a:rPr lang="ar-IQ" sz="3400" dirty="0" smtClean="0"/>
              <a:t>.</a:t>
            </a:r>
          </a:p>
          <a:p>
            <a:endParaRPr lang="ar-IQ" sz="3400" dirty="0"/>
          </a:p>
          <a:p>
            <a:r>
              <a:rPr lang="en-US" sz="3400" dirty="0" smtClean="0">
                <a:solidFill>
                  <a:srgbClr val="FF0000"/>
                </a:solidFill>
              </a:rPr>
              <a:t>Stratosphere -2 </a:t>
            </a:r>
            <a:r>
              <a:rPr lang="ar-IQ" sz="3400" dirty="0" smtClean="0">
                <a:solidFill>
                  <a:srgbClr val="FF0000"/>
                </a:solidFill>
              </a:rPr>
              <a:t>الاستراتوسفير </a:t>
            </a:r>
            <a:r>
              <a:rPr lang="ar-IQ" sz="3400" dirty="0" smtClean="0"/>
              <a:t>هي </a:t>
            </a:r>
            <a:r>
              <a:rPr lang="ar-IQ" sz="3400" dirty="0"/>
              <a:t>الطبقة التي تقع فوق التربوسفير وتمتد من </a:t>
            </a:r>
            <a:r>
              <a:rPr lang="ar-IQ" sz="3400" dirty="0" smtClean="0"/>
              <a:t>ارتفاع</a:t>
            </a:r>
          </a:p>
          <a:p>
            <a:r>
              <a:rPr lang="ar-IQ" sz="3400" dirty="0" smtClean="0"/>
              <a:t>20إلى </a:t>
            </a:r>
            <a:r>
              <a:rPr lang="ar-IQ" sz="3400" dirty="0"/>
              <a:t>80 </a:t>
            </a:r>
            <a:r>
              <a:rPr lang="ar-IQ" sz="3400" dirty="0" smtClean="0"/>
              <a:t>كم</a:t>
            </a:r>
            <a:r>
              <a:rPr lang="ar-IQ" sz="3400" dirty="0"/>
              <a:t>. لا توجد تقلبات جوية في هذه الطبقة وبها تقع طبقة الأوزون التي تحمي </a:t>
            </a:r>
            <a:r>
              <a:rPr lang="ar-IQ" sz="3400" dirty="0" smtClean="0"/>
              <a:t>سطحا الأرض </a:t>
            </a:r>
            <a:r>
              <a:rPr lang="ar-IQ" sz="3400" dirty="0"/>
              <a:t>من مخاطر الأشعة فوق البنفسجية </a:t>
            </a:r>
            <a:r>
              <a:rPr lang="ar-IQ" sz="3400" dirty="0" smtClean="0"/>
              <a:t>.</a:t>
            </a:r>
          </a:p>
          <a:p>
            <a:endParaRPr lang="ar-IQ" sz="3400" dirty="0"/>
          </a:p>
          <a:p>
            <a:r>
              <a:rPr lang="en-US" sz="3400" dirty="0" smtClean="0">
                <a:solidFill>
                  <a:srgbClr val="FF0000"/>
                </a:solidFill>
              </a:rPr>
              <a:t>Ionosphere -3 </a:t>
            </a:r>
            <a:r>
              <a:rPr lang="ar-IQ" sz="3400" dirty="0" smtClean="0">
                <a:solidFill>
                  <a:srgbClr val="FF0000"/>
                </a:solidFill>
              </a:rPr>
              <a:t>الأيونوسفير </a:t>
            </a:r>
            <a:r>
              <a:rPr lang="ar-IQ" sz="3400" dirty="0" smtClean="0"/>
              <a:t>:هي </a:t>
            </a:r>
            <a:r>
              <a:rPr lang="ar-IQ" sz="3400" dirty="0"/>
              <a:t>الطبقة التي تقع فوق الاستراتوسفير وتمتد من </a:t>
            </a:r>
            <a:r>
              <a:rPr lang="ar-IQ" sz="3400" dirty="0" smtClean="0"/>
              <a:t>ارتفاع</a:t>
            </a:r>
            <a:endParaRPr lang="ar-IQ" sz="3400" dirty="0"/>
          </a:p>
          <a:p>
            <a:r>
              <a:rPr lang="ar-IQ" sz="3400" dirty="0" smtClean="0"/>
              <a:t>80إلى </a:t>
            </a:r>
            <a:r>
              <a:rPr lang="ar-IQ" sz="3400" dirty="0"/>
              <a:t>360 آم وتتميز هذه الطبقة بخفة غازاتها </a:t>
            </a:r>
            <a:r>
              <a:rPr lang="ar-IQ" sz="3400" dirty="0" smtClean="0"/>
              <a:t>ويتركز </a:t>
            </a:r>
            <a:r>
              <a:rPr lang="ar-IQ" sz="3400" dirty="0"/>
              <a:t>فيها الهيدروجين والهليوم</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ar-IQ" dirty="0" smtClean="0"/>
              <a:t>مصادر التلوث الهوائي</a:t>
            </a:r>
            <a:endParaRPr lang="ar-IQ" dirty="0"/>
          </a:p>
        </p:txBody>
      </p:sp>
      <p:sp>
        <p:nvSpPr>
          <p:cNvPr id="3" name="Content Placeholder 2"/>
          <p:cNvSpPr>
            <a:spLocks noGrp="1"/>
          </p:cNvSpPr>
          <p:nvPr>
            <p:ph idx="1"/>
          </p:nvPr>
        </p:nvSpPr>
        <p:spPr>
          <a:xfrm>
            <a:off x="179512" y="980728"/>
            <a:ext cx="8964488" cy="5877272"/>
          </a:xfrm>
        </p:spPr>
        <p:txBody>
          <a:bodyPr>
            <a:normAutofit fontScale="47500" lnSpcReduction="20000"/>
          </a:bodyPr>
          <a:lstStyle/>
          <a:p>
            <a:r>
              <a:rPr lang="ar-IQ" sz="5100" dirty="0" smtClean="0"/>
              <a:t>تقسم مصادر التلوث الهوائي إلى مصادر طبيعية ومصادرغير طبيعية  "صناعية ."تسمى</a:t>
            </a:r>
            <a:endParaRPr lang="ar-IQ" sz="7600" dirty="0" smtClean="0"/>
          </a:p>
          <a:p>
            <a:r>
              <a:rPr lang="ar-IQ" sz="4400" dirty="0" smtClean="0"/>
              <a:t>الملوثات التي تنبعث مباشرة من المصدر إلى الجو </a:t>
            </a:r>
            <a:r>
              <a:rPr lang="ar-IQ" sz="4400" dirty="0" smtClean="0">
                <a:solidFill>
                  <a:srgbClr val="FF0000"/>
                </a:solidFill>
              </a:rPr>
              <a:t>بالملوثات الأولية</a:t>
            </a:r>
            <a:r>
              <a:rPr lang="ar-IQ" sz="4400" dirty="0" smtClean="0"/>
              <a:t>، وتتعرض هذه الملوثات</a:t>
            </a:r>
          </a:p>
          <a:p>
            <a:r>
              <a:rPr lang="ar-IQ" sz="4400" dirty="0" smtClean="0"/>
              <a:t>أحيانا لبعض التغييرات في الصفات والخواص الكيميائية نتيجة مرورها ببعض العمليات</a:t>
            </a:r>
          </a:p>
          <a:p>
            <a:r>
              <a:rPr lang="ar-IQ" sz="4400" dirty="0" smtClean="0"/>
              <a:t>الكيميائية الطبيعية في الجو لتتحول إلى ملوثات ثانوية.</a:t>
            </a:r>
          </a:p>
          <a:p>
            <a:r>
              <a:rPr lang="ar-IQ" sz="4400" dirty="0" smtClean="0"/>
              <a:t> فعلى سبيل المثال يعتبر </a:t>
            </a:r>
            <a:r>
              <a:rPr lang="ar-IQ" sz="4400" dirty="0" smtClean="0">
                <a:solidFill>
                  <a:srgbClr val="FF0000"/>
                </a:solidFill>
              </a:rPr>
              <a:t>غاز أول أكسيد</a:t>
            </a:r>
          </a:p>
          <a:p>
            <a:r>
              <a:rPr lang="ar-IQ" sz="4400" dirty="0" smtClean="0"/>
              <a:t>الكربون، الذي ينتج عن عملية الاحتراق غير الكامل، من الملوثات الأولية وهو غاز ضار وسام ,</a:t>
            </a:r>
          </a:p>
          <a:p>
            <a:r>
              <a:rPr lang="ar-IQ" sz="4400" dirty="0" smtClean="0"/>
              <a:t>ويبقى على حالته هذه في الجو لفترة زمنية محددة قبل أن يتحول إلى </a:t>
            </a:r>
            <a:r>
              <a:rPr lang="ar-IQ" sz="4400" dirty="0" smtClean="0">
                <a:solidFill>
                  <a:srgbClr val="FF0000"/>
                </a:solidFill>
              </a:rPr>
              <a:t>غاز ثاني أكسيد الكربون</a:t>
            </a:r>
          </a:p>
          <a:p>
            <a:r>
              <a:rPr lang="ar-IQ" sz="4400" dirty="0" smtClean="0"/>
              <a:t>(</a:t>
            </a:r>
            <a:r>
              <a:rPr lang="ar-IQ" sz="4400" dirty="0" smtClean="0">
                <a:solidFill>
                  <a:srgbClr val="FF0000"/>
                </a:solidFill>
              </a:rPr>
              <a:t>ملوث ثانوي</a:t>
            </a:r>
            <a:r>
              <a:rPr lang="ar-IQ" sz="4400" dirty="0" smtClean="0"/>
              <a:t>) الأقل ضررا.</a:t>
            </a:r>
          </a:p>
          <a:p>
            <a:endParaRPr lang="ar-IQ" sz="4400" dirty="0" smtClean="0"/>
          </a:p>
          <a:p>
            <a:r>
              <a:rPr lang="ar-IQ" sz="4400" dirty="0" smtClean="0"/>
              <a:t> وفي بعض الأحيان يكون </a:t>
            </a:r>
            <a:r>
              <a:rPr lang="ar-IQ" sz="4400" dirty="0" smtClean="0">
                <a:solidFill>
                  <a:srgbClr val="FF0000"/>
                </a:solidFill>
              </a:rPr>
              <a:t>الملوث الثانوي </a:t>
            </a:r>
            <a:r>
              <a:rPr lang="ar-IQ" sz="4400" dirty="0" smtClean="0"/>
              <a:t>أكثر ضررا من الأولي،</a:t>
            </a:r>
          </a:p>
          <a:p>
            <a:r>
              <a:rPr lang="ar-IQ" sz="4400" dirty="0" smtClean="0"/>
              <a:t>مثلا الأمطار الحمضية وهي تعتبر ملوثات ثانوية يكون لها ضررا أكبر على البيئة من الملوثات</a:t>
            </a:r>
          </a:p>
          <a:p>
            <a:r>
              <a:rPr lang="ar-IQ" sz="4400" dirty="0" smtClean="0"/>
              <a:t>الأولية كثاني أكسيد الكبريت، وكذلك فإن تفاعل بعض الملوثات الأولية مثل أكاسيد النيتروجين</a:t>
            </a:r>
          </a:p>
          <a:p>
            <a:r>
              <a:rPr lang="ar-IQ" sz="4400" dirty="0" smtClean="0"/>
              <a:t>والهايدروكربون مع أشعة الشمس وبوجود بخار الماء ينتج عنة ملوثات ثانوية أكثر سلبية على</a:t>
            </a:r>
          </a:p>
          <a:p>
            <a:r>
              <a:rPr lang="ar-IQ" sz="4400" dirty="0" smtClean="0"/>
              <a:t>البيئة مثل غاز الأوزون.</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ar-IQ" dirty="0"/>
          </a:p>
        </p:txBody>
      </p:sp>
      <p:sp>
        <p:nvSpPr>
          <p:cNvPr id="3" name="Content Placeholder 2"/>
          <p:cNvSpPr>
            <a:spLocks noGrp="1"/>
          </p:cNvSpPr>
          <p:nvPr>
            <p:ph idx="1"/>
          </p:nvPr>
        </p:nvSpPr>
        <p:spPr>
          <a:xfrm>
            <a:off x="0" y="404664"/>
            <a:ext cx="9144000" cy="6453336"/>
          </a:xfrm>
        </p:spPr>
        <p:txBody>
          <a:bodyPr>
            <a:normAutofit fontScale="62500" lnSpcReduction="20000"/>
          </a:bodyPr>
          <a:lstStyle/>
          <a:p>
            <a:r>
              <a:rPr lang="ar-IQ" dirty="0" smtClean="0">
                <a:solidFill>
                  <a:srgbClr val="FF0000"/>
                </a:solidFill>
              </a:rPr>
              <a:t>المصادر الطبيعية: </a:t>
            </a:r>
            <a:r>
              <a:rPr lang="ar-IQ" dirty="0" smtClean="0"/>
              <a:t>هي المصادر </a:t>
            </a:r>
            <a:r>
              <a:rPr lang="ar-IQ" dirty="0"/>
              <a:t>التي لا دخل للإنسان بها أي أنه لم يتسبب في حدوثها ويصعب التحكم بها وهي</a:t>
            </a:r>
          </a:p>
          <a:p>
            <a:r>
              <a:rPr lang="ar-IQ" dirty="0"/>
              <a:t>تلك الغازات المتصاعدة من التربة </a:t>
            </a:r>
            <a:r>
              <a:rPr lang="ar-IQ" dirty="0" smtClean="0"/>
              <a:t>والبراكين </a:t>
            </a:r>
            <a:r>
              <a:rPr lang="ar-IQ" dirty="0"/>
              <a:t>وحرائق الغابات وآذلك الغبار الناتج من </a:t>
            </a:r>
            <a:r>
              <a:rPr lang="ar-IQ" dirty="0" smtClean="0"/>
              <a:t>العواصف والرياح</a:t>
            </a:r>
            <a:r>
              <a:rPr lang="ar-IQ" dirty="0"/>
              <a:t>. وهذه المصادر عادة تكون محدودة في </a:t>
            </a:r>
            <a:r>
              <a:rPr lang="ar-IQ" dirty="0" smtClean="0"/>
              <a:t>مناطق معينة </a:t>
            </a:r>
            <a:r>
              <a:rPr lang="ar-IQ" dirty="0"/>
              <a:t>ومواسم معينة وأضرارها </a:t>
            </a:r>
            <a:r>
              <a:rPr lang="ar-IQ" dirty="0" smtClean="0"/>
              <a:t>ليست جسيمة </a:t>
            </a:r>
            <a:r>
              <a:rPr lang="ar-IQ" dirty="0"/>
              <a:t>إذا ما قورنت بالأخرى .</a:t>
            </a:r>
          </a:p>
          <a:p>
            <a:r>
              <a:rPr lang="ar-IQ" dirty="0"/>
              <a:t>ومن الأمثلة لهذه الملوثات الطبيعية </a:t>
            </a:r>
            <a:r>
              <a:rPr lang="ar-IQ" dirty="0" smtClean="0"/>
              <a:t>:</a:t>
            </a:r>
            <a:r>
              <a:rPr lang="en-US" dirty="0"/>
              <a:t> </a:t>
            </a:r>
          </a:p>
          <a:p>
            <a:pPr lvl="0"/>
            <a:r>
              <a:rPr lang="en-US" dirty="0" smtClean="0"/>
              <a:t>1-</a:t>
            </a:r>
            <a:r>
              <a:rPr lang="ar-IQ" dirty="0" smtClean="0"/>
              <a:t>-</a:t>
            </a:r>
            <a:r>
              <a:rPr lang="ar-SA" dirty="0" smtClean="0"/>
              <a:t>غازات </a:t>
            </a:r>
            <a:r>
              <a:rPr lang="ar-SA" dirty="0"/>
              <a:t>ثاني أكسيد الكبريت، فلوريد الإيدروجين، وكلوريد الهيدروجين المتصاعدة من البراكين المضطربة</a:t>
            </a:r>
            <a:r>
              <a:rPr lang="en-US" dirty="0"/>
              <a:t>. </a:t>
            </a:r>
          </a:p>
          <a:p>
            <a:pPr lvl="0"/>
            <a:r>
              <a:rPr lang="en-US" dirty="0" smtClean="0"/>
              <a:t>2-</a:t>
            </a:r>
            <a:r>
              <a:rPr lang="ar-IQ" dirty="0" smtClean="0"/>
              <a:t>-</a:t>
            </a:r>
            <a:r>
              <a:rPr lang="ar-SA" dirty="0" smtClean="0"/>
              <a:t>أكاسيد </a:t>
            </a:r>
            <a:r>
              <a:rPr lang="ar-SA" dirty="0"/>
              <a:t>النيتروجين الناتجة عن التفريغ الكهربي للسحب الرعدية</a:t>
            </a:r>
            <a:r>
              <a:rPr lang="en-US" dirty="0"/>
              <a:t>. </a:t>
            </a:r>
          </a:p>
          <a:p>
            <a:pPr lvl="0"/>
            <a:r>
              <a:rPr lang="en-US" dirty="0" smtClean="0"/>
              <a:t>-3-</a:t>
            </a:r>
            <a:r>
              <a:rPr lang="ar-SA" dirty="0" smtClean="0"/>
              <a:t>كبريتيد </a:t>
            </a:r>
            <a:r>
              <a:rPr lang="ar-SA" dirty="0"/>
              <a:t>الهيدروجين الناتج من انتزاع الغاز الطبيعي من جوف الأرض والمناجم أو بسبب البراكين ومن تحلل المواد العضوية المحتوية على الكبريت</a:t>
            </a:r>
            <a:r>
              <a:rPr lang="en-US" dirty="0"/>
              <a:t>.</a:t>
            </a:r>
          </a:p>
          <a:p>
            <a:pPr lvl="0"/>
            <a:r>
              <a:rPr lang="en-US" dirty="0" smtClean="0"/>
              <a:t>4--</a:t>
            </a:r>
            <a:r>
              <a:rPr lang="ar-SA" dirty="0" smtClean="0"/>
              <a:t>غاز </a:t>
            </a:r>
            <a:r>
              <a:rPr lang="ar-SA" dirty="0"/>
              <a:t>الأوزون المتخلق ضوئياً في الهواء الجوي أو بسبب التفريغ الكهربي في السحب</a:t>
            </a:r>
            <a:r>
              <a:rPr lang="en-US" dirty="0"/>
              <a:t>.</a:t>
            </a:r>
          </a:p>
          <a:p>
            <a:pPr lvl="0"/>
            <a:r>
              <a:rPr lang="en-US" dirty="0" smtClean="0"/>
              <a:t>5--</a:t>
            </a:r>
            <a:r>
              <a:rPr lang="ar-SA" dirty="0" smtClean="0"/>
              <a:t>تساقط </a:t>
            </a:r>
            <a:r>
              <a:rPr lang="ar-SA" dirty="0"/>
              <a:t>الأتربة المتخلفة عن الشهب والنيازك إلى طبقات الجو السطحية</a:t>
            </a:r>
            <a:r>
              <a:rPr lang="en-US" dirty="0"/>
              <a:t>. </a:t>
            </a:r>
          </a:p>
          <a:p>
            <a:pPr lvl="0"/>
            <a:r>
              <a:rPr lang="en-US" dirty="0" smtClean="0"/>
              <a:t>-6</a:t>
            </a:r>
            <a:r>
              <a:rPr lang="ar-SA" dirty="0" smtClean="0"/>
              <a:t>الأملاح </a:t>
            </a:r>
            <a:r>
              <a:rPr lang="ar-SA" dirty="0"/>
              <a:t>التي تنتشر في الهواء بفعل الرياح والعواصف وتلك التي تحملها المخفضات والجبهات الجوية وتيارات الحمل الحرارية</a:t>
            </a:r>
            <a:r>
              <a:rPr lang="en-US" dirty="0"/>
              <a:t>. </a:t>
            </a:r>
          </a:p>
          <a:p>
            <a:pPr lvl="0"/>
            <a:r>
              <a:rPr lang="en-US" dirty="0" smtClean="0"/>
              <a:t>-7-</a:t>
            </a:r>
            <a:r>
              <a:rPr lang="ar-SA" dirty="0" smtClean="0"/>
              <a:t>حبيبات </a:t>
            </a:r>
            <a:r>
              <a:rPr lang="ar-SA" dirty="0"/>
              <a:t>لقاح النباتات</a:t>
            </a:r>
            <a:r>
              <a:rPr lang="en-US" dirty="0"/>
              <a:t>. </a:t>
            </a:r>
          </a:p>
          <a:p>
            <a:pPr lvl="0"/>
            <a:r>
              <a:rPr lang="en-US" dirty="0" smtClean="0"/>
              <a:t>--8-</a:t>
            </a:r>
            <a:r>
              <a:rPr lang="ar-SA" dirty="0" smtClean="0"/>
              <a:t>الفطريات </a:t>
            </a:r>
            <a:r>
              <a:rPr lang="ar-SA" dirty="0"/>
              <a:t>والبكتريا والميكروبات المختلفة التي تنتشر في الهواء سواء أكان مصدرها التربة أو نتيجة لتعفن الحيوانات والطيور الميتة والفضلات الآدمية</a:t>
            </a:r>
            <a:r>
              <a:rPr lang="en-US" dirty="0"/>
              <a:t>. </a:t>
            </a:r>
          </a:p>
          <a:p>
            <a:pPr lvl="0"/>
            <a:r>
              <a:rPr lang="en-US" dirty="0" smtClean="0"/>
              <a:t>-9-</a:t>
            </a:r>
            <a:r>
              <a:rPr lang="ar-SA" dirty="0" smtClean="0"/>
              <a:t>المواد </a:t>
            </a:r>
            <a:r>
              <a:rPr lang="ar-SA" dirty="0"/>
              <a:t>ذات النشاط الإشعاعي كتلك الموجودة في التربة وبعض صخور القشرة الأرضية وكذلك الناتجة عن تأين بعض الغازات بفعل الأشعة الكونية</a:t>
            </a:r>
            <a:r>
              <a:rPr lang="en-US" dirty="0"/>
              <a:t>. </a:t>
            </a:r>
          </a:p>
          <a:p>
            <a:r>
              <a:rPr lang="en-US" dirty="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ar-IQ" dirty="0"/>
          </a:p>
        </p:txBody>
      </p:sp>
      <p:sp>
        <p:nvSpPr>
          <p:cNvPr id="3" name="Content Placeholder 2"/>
          <p:cNvSpPr>
            <a:spLocks noGrp="1"/>
          </p:cNvSpPr>
          <p:nvPr>
            <p:ph idx="1"/>
          </p:nvPr>
        </p:nvSpPr>
        <p:spPr>
          <a:xfrm>
            <a:off x="179512" y="476672"/>
            <a:ext cx="8712968" cy="6120680"/>
          </a:xfrm>
        </p:spPr>
        <p:txBody>
          <a:bodyPr>
            <a:normAutofit fontScale="85000" lnSpcReduction="20000"/>
          </a:bodyPr>
          <a:lstStyle/>
          <a:p>
            <a:r>
              <a:rPr lang="en-US" dirty="0"/>
              <a:t> </a:t>
            </a:r>
          </a:p>
          <a:p>
            <a:r>
              <a:rPr lang="ar-SA" b="1" dirty="0">
                <a:solidFill>
                  <a:srgbClr val="FF0000"/>
                </a:solidFill>
              </a:rPr>
              <a:t>المصادر الغير طبيعية</a:t>
            </a:r>
            <a:endParaRPr lang="en-US" dirty="0">
              <a:solidFill>
                <a:srgbClr val="FF0000"/>
              </a:solidFill>
            </a:endParaRPr>
          </a:p>
          <a:p>
            <a:r>
              <a:rPr lang="ar-SA" dirty="0"/>
              <a:t>وهي التي يحدثها أو يتسبب في حدوثها الإنسان وهي أخطر من السابقة وتثير القلق والاهتمام حيث أن مكوناتها أصبحت متعددة ومتنوعة وأحدثت خللاً في تركيبة الهواء الطبيعي وكذلك في التوازن البيئي وأهم تلك المصادر</a:t>
            </a:r>
            <a:r>
              <a:rPr lang="en-US" dirty="0"/>
              <a:t>:</a:t>
            </a:r>
          </a:p>
          <a:p>
            <a:r>
              <a:rPr lang="en-US" dirty="0"/>
              <a:t> </a:t>
            </a:r>
          </a:p>
          <a:p>
            <a:pPr lvl="0"/>
            <a:r>
              <a:rPr lang="ar-SA" dirty="0"/>
              <a:t>استخدام الوقود لإنتاج الطاقة</a:t>
            </a:r>
            <a:endParaRPr lang="en-US" dirty="0"/>
          </a:p>
          <a:p>
            <a:pPr lvl="0"/>
            <a:r>
              <a:rPr lang="ar-SA" dirty="0"/>
              <a:t>وسائل النقل البرى والبحري والجوى</a:t>
            </a:r>
            <a:endParaRPr lang="en-US" dirty="0"/>
          </a:p>
          <a:p>
            <a:pPr lvl="0"/>
            <a:r>
              <a:rPr lang="ar-SA" dirty="0"/>
              <a:t>النشاط الإشعاعي</a:t>
            </a:r>
            <a:endParaRPr lang="en-US" dirty="0"/>
          </a:p>
          <a:p>
            <a:pPr lvl="0"/>
            <a:r>
              <a:rPr lang="ar-SA" dirty="0"/>
              <a:t>النشاط السكاني ويتعلق بمخلفات المنازل من المواد الصلبة والسائلة وكذلك بسبب كثرة استخدام المبيدات الحشرية والمذيبات الصناعية. </a:t>
            </a:r>
            <a:endParaRPr lang="en-US" dirty="0"/>
          </a:p>
          <a:p>
            <a:pPr lvl="0"/>
            <a:r>
              <a:rPr lang="ar-SA" dirty="0"/>
              <a:t>النشاط الزراعي وكثرة استخدام المواد الكيماوية المختلفة في أغراض التسميد والزراعة</a:t>
            </a:r>
            <a:endParaRPr lang="en-US" dirty="0"/>
          </a:p>
          <a:p>
            <a:r>
              <a:rPr lang="ar-SA" b="1" dirty="0"/>
              <a:t> </a:t>
            </a:r>
            <a:endParaRPr lang="en-US" b="1" dirty="0"/>
          </a:p>
          <a:p>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360040"/>
          </a:xfrm>
        </p:spPr>
        <p:txBody>
          <a:bodyPr>
            <a:normAutofit fontScale="90000"/>
          </a:bodyPr>
          <a:lstStyle/>
          <a:p>
            <a:r>
              <a:rPr lang="ar-IQ" dirty="0" smtClean="0"/>
              <a:t>امثلة على ملوثات الهواء </a:t>
            </a:r>
            <a:endParaRPr lang="ar-IQ" dirty="0"/>
          </a:p>
        </p:txBody>
      </p:sp>
      <p:sp>
        <p:nvSpPr>
          <p:cNvPr id="3" name="Content Placeholder 2"/>
          <p:cNvSpPr>
            <a:spLocks noGrp="1"/>
          </p:cNvSpPr>
          <p:nvPr>
            <p:ph idx="1"/>
          </p:nvPr>
        </p:nvSpPr>
        <p:spPr>
          <a:xfrm>
            <a:off x="0" y="548680"/>
            <a:ext cx="9144000" cy="6048672"/>
          </a:xfrm>
        </p:spPr>
        <p:txBody>
          <a:bodyPr>
            <a:normAutofit fontScale="25000" lnSpcReduction="20000"/>
          </a:bodyPr>
          <a:lstStyle/>
          <a:p>
            <a:r>
              <a:rPr lang="ar-IQ" sz="11200" b="1" dirty="0" smtClean="0"/>
              <a:t>غاز اول اوكيد الكاربون </a:t>
            </a:r>
            <a:r>
              <a:rPr lang="en-US" sz="11200" b="1" dirty="0" smtClean="0"/>
              <a:t>co</a:t>
            </a:r>
            <a:endParaRPr lang="en-US" sz="26400" b="1" dirty="0" smtClean="0"/>
          </a:p>
          <a:p>
            <a:r>
              <a:rPr lang="ar-SA" sz="8000" b="1" dirty="0">
                <a:solidFill>
                  <a:srgbClr val="FF0000"/>
                </a:solidFill>
              </a:rPr>
              <a:t>سام عديم اللون والرائحة ينتج عن عمليات الاحتراق الغير كامل للوقود والمواد العضوية ويمثل أكبر نسبه من </a:t>
            </a:r>
            <a:r>
              <a:rPr lang="ar-SA" sz="8000" b="1" dirty="0"/>
              <a:t>ملوثات الهواء. يختلف تركيز أول أكسيد الكربون في المناطق العمرانية باختلاف الظروف السائدة في كل من هذه المناطق وتعتمد أساساً على مدى كثافة حركة المرور ومن ثم فهي أكثر تركيزاً في النهار عنها في الليل ويؤثر أول أكسيد الكربون على الصحة العامة خاصة على </a:t>
            </a:r>
            <a:r>
              <a:rPr lang="ar-SA" sz="8000" b="1" dirty="0">
                <a:solidFill>
                  <a:srgbClr val="FF0000"/>
                </a:solidFill>
              </a:rPr>
              <a:t>هيموجلوبين الدم </a:t>
            </a:r>
            <a:r>
              <a:rPr lang="ar-SA" sz="8000" b="1" dirty="0"/>
              <a:t>حيث أن له قابلية شديدة للاتحاد معه ومن ثم فإنه يؤثر تأثيراً خطيراً على عمليات التنفس في الكائنات الحية بما فيها الإنسان ويتسبب في كثير من حالات التسمم </a:t>
            </a:r>
            <a:r>
              <a:rPr lang="ar-SA" sz="8000" b="1" dirty="0" smtClean="0"/>
              <a:t>ذلك </a:t>
            </a:r>
            <a:endParaRPr lang="ar-IQ" sz="8000" b="1" dirty="0" smtClean="0"/>
          </a:p>
          <a:p>
            <a:r>
              <a:rPr lang="ar-IQ" sz="8000" b="1" dirty="0" smtClean="0"/>
              <a:t>وسببه </a:t>
            </a:r>
            <a:endParaRPr lang="en-US" sz="8000" b="1" dirty="0" smtClean="0"/>
          </a:p>
          <a:p>
            <a:r>
              <a:rPr lang="ar-SA" sz="8000" b="1" dirty="0" smtClean="0">
                <a:solidFill>
                  <a:srgbClr val="7030A0"/>
                </a:solidFill>
              </a:rPr>
              <a:t>الاحتراق الغير كامل وهو الاحتراق في ظروف تكون فيها حرارة الاحتراق غير كافية أو الأوكسجين اللازم للاحتراق غير كافي</a:t>
            </a:r>
            <a:endParaRPr lang="en-US" sz="8000" b="1" dirty="0" smtClean="0">
              <a:solidFill>
                <a:srgbClr val="7030A0"/>
              </a:solidFill>
            </a:endParaRPr>
          </a:p>
          <a:p>
            <a:endParaRPr lang="ar-IQ" sz="2400" b="1" dirty="0" smtClean="0"/>
          </a:p>
          <a:p>
            <a:r>
              <a:rPr lang="ar-SA" sz="8000" b="1" dirty="0" smtClean="0"/>
              <a:t>يتحد </a:t>
            </a:r>
            <a:r>
              <a:rPr lang="ar-SA" sz="8000" b="1" dirty="0"/>
              <a:t>أول أكسيد الكربون مع الهيموجلوبين مكوناً </a:t>
            </a:r>
            <a:r>
              <a:rPr lang="ar-SA" sz="8000" b="1" dirty="0">
                <a:solidFill>
                  <a:srgbClr val="7030A0"/>
                </a:solidFill>
              </a:rPr>
              <a:t>كربوكسي هيموجلوبين </a:t>
            </a:r>
            <a:r>
              <a:rPr lang="ar-SA" sz="8000" b="1" dirty="0"/>
              <a:t>وبذلك يمنع الأكسجين من الاتحاد مع الهيموجلوبين وفي هذه الحالة يحرم الجسم من الحصول على الأوكسجين. وتعتمد سمية أول أكسيد الكربون علي تركيزه في الهواء المستنشق فتركيز 0,01%  من أول أكسيد الكربون يعادل 20%  من كربوكسي هيموجلوبين ويؤدي إلى</a:t>
            </a:r>
            <a:r>
              <a:rPr lang="en-US" sz="8000" b="1" dirty="0"/>
              <a:t> : </a:t>
            </a:r>
          </a:p>
          <a:p>
            <a:r>
              <a:rPr lang="en-US" sz="8000" b="1" dirty="0"/>
              <a:t> </a:t>
            </a:r>
          </a:p>
          <a:p>
            <a:pPr lvl="0"/>
            <a:r>
              <a:rPr lang="ar-SA" sz="8000" b="1" dirty="0"/>
              <a:t>شعور بالتعب </a:t>
            </a:r>
            <a:r>
              <a:rPr lang="en-US" sz="8000" b="1" dirty="0" smtClean="0"/>
              <a:t>,</a:t>
            </a:r>
            <a:r>
              <a:rPr lang="ar-IQ" sz="8000" b="1" dirty="0" smtClean="0"/>
              <a:t>صعوبة التنفس,طنين الاذن</a:t>
            </a:r>
            <a:endParaRPr lang="en-US" sz="8000" b="1" dirty="0"/>
          </a:p>
          <a:p>
            <a:pPr lvl="0"/>
            <a:r>
              <a:rPr lang="ar-SA" sz="8000" b="1" dirty="0" smtClean="0"/>
              <a:t>في </a:t>
            </a:r>
            <a:r>
              <a:rPr lang="ar-SA" sz="8000" b="1" dirty="0"/>
              <a:t>حين تركيز 0.1% من أول أكسيد الكربون يعادل 50% من كربوكسي هيموجلوبين ويؤدي إلى</a:t>
            </a:r>
            <a:r>
              <a:rPr lang="en-US" sz="8000" b="1" dirty="0"/>
              <a:t> : </a:t>
            </a:r>
          </a:p>
          <a:p>
            <a:r>
              <a:rPr lang="en-US" sz="8000" b="1" dirty="0"/>
              <a:t> </a:t>
            </a:r>
          </a:p>
          <a:p>
            <a:pPr lvl="0"/>
            <a:r>
              <a:rPr lang="ar-SA" sz="8000" b="1" dirty="0"/>
              <a:t>ضعف في القوة، ارتخاء في عضلات الجسم وبذلك لا يستطيع المصاب المشي خارج المكان</a:t>
            </a:r>
            <a:r>
              <a:rPr lang="en-US" sz="8000" b="1" dirty="0"/>
              <a:t>. </a:t>
            </a:r>
            <a:r>
              <a:rPr lang="ar-SA" sz="8000" b="1" dirty="0" smtClean="0"/>
              <a:t>ضعف </a:t>
            </a:r>
            <a:r>
              <a:rPr lang="ar-SA" sz="8000" b="1" dirty="0"/>
              <a:t>في السمع</a:t>
            </a:r>
            <a:r>
              <a:rPr lang="en-US" sz="8000" b="1" dirty="0" smtClean="0"/>
              <a:t>.,</a:t>
            </a:r>
            <a:r>
              <a:rPr lang="ar-SA" sz="8000" b="1" dirty="0" smtClean="0"/>
              <a:t>نقص </a:t>
            </a:r>
            <a:r>
              <a:rPr lang="ar-SA" sz="8000" b="1" dirty="0"/>
              <a:t>في الروية</a:t>
            </a:r>
            <a:r>
              <a:rPr lang="en-US" sz="8000" b="1" dirty="0" smtClean="0"/>
              <a:t>.</a:t>
            </a:r>
            <a:r>
              <a:rPr lang="ar-SA" sz="8000" b="1" dirty="0" smtClean="0"/>
              <a:t>غثيان </a:t>
            </a:r>
            <a:r>
              <a:rPr lang="ar-SA" sz="8000" b="1" dirty="0"/>
              <a:t>وقيء</a:t>
            </a:r>
            <a:r>
              <a:rPr lang="en-US" sz="8000" b="1" dirty="0"/>
              <a:t>. </a:t>
            </a:r>
            <a:r>
              <a:rPr lang="ar-SA" sz="8000" b="1" dirty="0" smtClean="0"/>
              <a:t>انخفاض </a:t>
            </a:r>
            <a:r>
              <a:rPr lang="ar-SA" sz="8000" b="1" dirty="0"/>
              <a:t>ضغط الدم</a:t>
            </a:r>
            <a:r>
              <a:rPr lang="en-US" sz="8000" b="1" dirty="0" smtClean="0"/>
              <a:t>.</a:t>
            </a:r>
            <a:r>
              <a:rPr lang="ar-SA" sz="8000" b="1" dirty="0" smtClean="0"/>
              <a:t>نخفاض </a:t>
            </a:r>
            <a:r>
              <a:rPr lang="ar-SA" sz="8000" b="1" dirty="0"/>
              <a:t>في الحرارة</a:t>
            </a:r>
            <a:r>
              <a:rPr lang="en-US" sz="8000" b="1" dirty="0" smtClean="0"/>
              <a:t>.</a:t>
            </a:r>
            <a:r>
              <a:rPr lang="ar-SA" sz="8000" b="1" dirty="0" smtClean="0"/>
              <a:t>ازدياد </a:t>
            </a:r>
            <a:r>
              <a:rPr lang="ar-SA" sz="8000" b="1" dirty="0"/>
              <a:t>النبض مع ضعف في إحساسه</a:t>
            </a:r>
            <a:r>
              <a:rPr lang="en-US" sz="8000" b="1" dirty="0" smtClean="0"/>
              <a:t>.</a:t>
            </a:r>
            <a:r>
              <a:rPr lang="ar-SA" sz="8000" b="1" dirty="0" smtClean="0"/>
              <a:t>أخيراً الإغماء والوفاة خلال ساعتين</a:t>
            </a:r>
            <a:r>
              <a:rPr lang="en-US" sz="8000" b="1" dirty="0" smtClean="0"/>
              <a:t>.</a:t>
            </a:r>
          </a:p>
          <a:p>
            <a:r>
              <a:rPr lang="en-US" sz="7200" dirty="0"/>
              <a:t> </a:t>
            </a:r>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29600" cy="45719"/>
          </a:xfrm>
        </p:spPr>
        <p:txBody>
          <a:bodyPr>
            <a:normAutofit fontScale="90000"/>
          </a:bodyPr>
          <a:lstStyle/>
          <a:p>
            <a:endParaRPr lang="ar-IQ" dirty="0"/>
          </a:p>
        </p:txBody>
      </p:sp>
      <p:sp>
        <p:nvSpPr>
          <p:cNvPr id="3" name="Content Placeholder 2"/>
          <p:cNvSpPr>
            <a:spLocks noGrp="1"/>
          </p:cNvSpPr>
          <p:nvPr>
            <p:ph idx="1"/>
          </p:nvPr>
        </p:nvSpPr>
        <p:spPr>
          <a:xfrm>
            <a:off x="251520" y="260648"/>
            <a:ext cx="8640960" cy="6264696"/>
          </a:xfrm>
        </p:spPr>
        <p:txBody>
          <a:bodyPr>
            <a:normAutofit fontScale="92500" lnSpcReduction="20000"/>
          </a:bodyPr>
          <a:lstStyle/>
          <a:p>
            <a:r>
              <a:rPr lang="en-US" dirty="0"/>
              <a:t> </a:t>
            </a:r>
          </a:p>
          <a:p>
            <a:r>
              <a:rPr lang="ar-SA" b="1" dirty="0"/>
              <a:t>غاز كبريتيد الهيدروجين</a:t>
            </a:r>
            <a:endParaRPr lang="en-US" dirty="0"/>
          </a:p>
          <a:p>
            <a:r>
              <a:rPr lang="ar-SA" dirty="0"/>
              <a:t>هو غاز ذو رائحة تشبه البيض الفاسد ويتكون من تحلل المواد العضوية مثل مياه الصرف الصحي. وهو غاز سام وقاتل ولا يختلف عن أول أكسيد الكربون حيث يتحد مع هيموجلوبين الدم محدثاً نقصاً في الأكسجين الذي يصل إلى الأنسجة والأعضاء الأخرى من الجسم</a:t>
            </a:r>
            <a:r>
              <a:rPr lang="en-US" dirty="0"/>
              <a:t>.</a:t>
            </a:r>
          </a:p>
          <a:p>
            <a:r>
              <a:rPr lang="en-US" dirty="0"/>
              <a:t> </a:t>
            </a:r>
          </a:p>
          <a:p>
            <a:r>
              <a:rPr lang="ar-SA" dirty="0"/>
              <a:t>وله التأثيرات التالية</a:t>
            </a:r>
            <a:r>
              <a:rPr lang="en-US" dirty="0"/>
              <a:t> : </a:t>
            </a:r>
          </a:p>
          <a:p>
            <a:pPr lvl="0"/>
            <a:r>
              <a:rPr lang="ar-SA" dirty="0"/>
              <a:t>يؤثر هذا الغاز على الجهاز العصبي المركزي</a:t>
            </a:r>
            <a:r>
              <a:rPr lang="en-US" dirty="0"/>
              <a:t>. </a:t>
            </a:r>
          </a:p>
          <a:p>
            <a:pPr lvl="0"/>
            <a:r>
              <a:rPr lang="ar-SA" dirty="0"/>
              <a:t>يؤدي إلى حدوث اضطراب وصعوبة في التنفس</a:t>
            </a:r>
            <a:r>
              <a:rPr lang="en-US" dirty="0"/>
              <a:t>.</a:t>
            </a:r>
          </a:p>
          <a:p>
            <a:pPr lvl="0"/>
            <a:r>
              <a:rPr lang="ar-SA" dirty="0"/>
              <a:t>يسبب خمول في القدرة على التفكير</a:t>
            </a:r>
            <a:r>
              <a:rPr lang="en-US" dirty="0"/>
              <a:t>. </a:t>
            </a:r>
          </a:p>
          <a:p>
            <a:pPr lvl="0"/>
            <a:r>
              <a:rPr lang="ar-SA" dirty="0"/>
              <a:t>يهيج ويخشن الأغشية المخاطية للجهاز التنفسي وملتحمة العين</a:t>
            </a:r>
            <a:r>
              <a:rPr lang="en-US" dirty="0"/>
              <a:t>. </a:t>
            </a:r>
          </a:p>
          <a:p>
            <a:r>
              <a:rPr lang="en-US" dirty="0"/>
              <a:t> </a:t>
            </a:r>
          </a:p>
          <a:p>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29600" cy="45719"/>
          </a:xfrm>
        </p:spPr>
        <p:txBody>
          <a:bodyPr>
            <a:normAutofit fontScale="90000"/>
          </a:bodyPr>
          <a:lstStyle/>
          <a:p>
            <a:endParaRPr lang="ar-IQ" dirty="0"/>
          </a:p>
        </p:txBody>
      </p:sp>
      <p:sp>
        <p:nvSpPr>
          <p:cNvPr id="3" name="Content Placeholder 2"/>
          <p:cNvSpPr>
            <a:spLocks noGrp="1"/>
          </p:cNvSpPr>
          <p:nvPr>
            <p:ph idx="1"/>
          </p:nvPr>
        </p:nvSpPr>
        <p:spPr>
          <a:xfrm>
            <a:off x="251520" y="404664"/>
            <a:ext cx="8640960" cy="6120680"/>
          </a:xfrm>
        </p:spPr>
        <p:txBody>
          <a:bodyPr>
            <a:normAutofit fontScale="55000" lnSpcReduction="20000"/>
          </a:bodyPr>
          <a:lstStyle/>
          <a:p>
            <a:r>
              <a:rPr lang="en-US" dirty="0"/>
              <a:t> </a:t>
            </a:r>
          </a:p>
          <a:p>
            <a:r>
              <a:rPr lang="ar-SA" b="1" dirty="0"/>
              <a:t>الرصاص</a:t>
            </a:r>
            <a:endParaRPr lang="en-US" sz="3800" dirty="0"/>
          </a:p>
          <a:p>
            <a:r>
              <a:rPr lang="ar-SA" sz="3800" dirty="0"/>
              <a:t>يضاف الرصاص للبنزين وقود السيارات لزيادة معدل الأوكتان ويتم ذلك بإضافة</a:t>
            </a:r>
            <a:r>
              <a:rPr lang="en-US" sz="3800" dirty="0"/>
              <a:t> tetra-ethyl lead </a:t>
            </a:r>
            <a:r>
              <a:rPr lang="ar-SA" sz="3800" dirty="0"/>
              <a:t>وهذا هو البنزين المحتوي على الرصاص. يخرج الرصاص من عوادم السيارات إلى الهواء محدثاً تلوثاً به وخاصة في المدن المزدحمة والتي تستخدم وقود أو البنزين المحتوي على الرصاص</a:t>
            </a:r>
            <a:r>
              <a:rPr lang="en-US" sz="3800" dirty="0"/>
              <a:t>. </a:t>
            </a:r>
          </a:p>
          <a:p>
            <a:r>
              <a:rPr lang="en-US" sz="3800" dirty="0"/>
              <a:t> </a:t>
            </a:r>
          </a:p>
          <a:p>
            <a:r>
              <a:rPr lang="ar-SA" sz="3800" dirty="0"/>
              <a:t>أضرار الرصاص </a:t>
            </a:r>
            <a:endParaRPr lang="en-US" sz="3800" dirty="0"/>
          </a:p>
          <a:p>
            <a:r>
              <a:rPr lang="en-US" sz="3800" dirty="0"/>
              <a:t> </a:t>
            </a:r>
          </a:p>
          <a:p>
            <a:pPr lvl="0"/>
            <a:r>
              <a:rPr lang="ar-SA" sz="3800" dirty="0"/>
              <a:t>يسبب الصداع والضعف العام وقد يؤدي للغيبوبة وإلى حدوث تشنجات قد تؤدي للوفاة</a:t>
            </a:r>
            <a:r>
              <a:rPr lang="en-US" sz="3800" dirty="0"/>
              <a:t>.</a:t>
            </a:r>
          </a:p>
          <a:p>
            <a:pPr lvl="0"/>
            <a:r>
              <a:rPr lang="ar-SA" sz="3800" dirty="0"/>
              <a:t>يؤدي إلى إفراز حمض البوليك وتراكمه في المفاصل والكلى</a:t>
            </a:r>
            <a:r>
              <a:rPr lang="en-US" sz="3800" dirty="0"/>
              <a:t>.</a:t>
            </a:r>
          </a:p>
          <a:p>
            <a:pPr lvl="0"/>
            <a:r>
              <a:rPr lang="ar-SA" sz="3800" dirty="0"/>
              <a:t>يقلل من تكوين الهيموجلوبين في الجسم</a:t>
            </a:r>
            <a:r>
              <a:rPr lang="en-US" sz="3800" dirty="0"/>
              <a:t>.</a:t>
            </a:r>
          </a:p>
          <a:p>
            <a:pPr lvl="0"/>
            <a:r>
              <a:rPr lang="ar-SA" sz="3800" dirty="0"/>
              <a:t>يحل محل الكالسيوم في أنسجة العظام</a:t>
            </a:r>
            <a:r>
              <a:rPr lang="en-US" sz="3800" dirty="0"/>
              <a:t>. </a:t>
            </a:r>
          </a:p>
          <a:p>
            <a:pPr lvl="0"/>
            <a:r>
              <a:rPr lang="ar-SA" sz="3800" dirty="0"/>
              <a:t>يؤدي إلى القلق النفسي والليلي</a:t>
            </a:r>
            <a:r>
              <a:rPr lang="en-US" sz="3800" dirty="0"/>
              <a:t>.</a:t>
            </a:r>
          </a:p>
          <a:p>
            <a:pPr lvl="0"/>
            <a:r>
              <a:rPr lang="ar-SA" sz="3800" dirty="0"/>
              <a:t>يسبب التخلف العقلي لدى الأطفال</a:t>
            </a:r>
            <a:r>
              <a:rPr lang="en-US" sz="3800" dirty="0"/>
              <a:t>.</a:t>
            </a:r>
          </a:p>
          <a:p>
            <a:pPr lvl="0"/>
            <a:r>
              <a:rPr lang="ar-SA" sz="3800" dirty="0"/>
              <a:t>تراكمه في الأجنة يؤدي إلى تشوه الجنيين وإلى إجهاض الحوامل</a:t>
            </a:r>
            <a:r>
              <a:rPr lang="en-US" sz="3800" dirty="0"/>
              <a:t>.</a:t>
            </a:r>
          </a:p>
          <a:p>
            <a:r>
              <a:rPr lang="en-US" sz="3800" dirty="0"/>
              <a:t> </a:t>
            </a:r>
          </a:p>
          <a:p>
            <a:r>
              <a:rPr lang="ar-SA" dirty="0"/>
              <a:t>لكن كثيراً من الدول تنبهت لذلك وبدأت تستخدم بنزين خالي من الرصاص للتقليل من مخاطر تلوث الهواء بالرصاص</a:t>
            </a:r>
            <a:endParaRPr lang="ar-IQ"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750</Words>
  <Application>Microsoft Office PowerPoint</Application>
  <PresentationFormat>عرض على الشاشة (3:4)‏</PresentationFormat>
  <Paragraphs>109</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Office Theme</vt:lpstr>
      <vt:lpstr>تلوث الهواء Air pollution </vt:lpstr>
      <vt:lpstr>عرض تقديمي في PowerPoint</vt:lpstr>
      <vt:lpstr>مصادر التلوث الهوائي</vt:lpstr>
      <vt:lpstr>مصادر التلوث الهوائي</vt:lpstr>
      <vt:lpstr>عرض تقديمي في PowerPoint</vt:lpstr>
      <vt:lpstr>عرض تقديمي في PowerPoint</vt:lpstr>
      <vt:lpstr>امثلة على ملوثات الهواء </vt:lpstr>
      <vt:lpstr>عرض تقديمي في PowerPoint</vt:lpstr>
      <vt:lpstr>عرض تقديمي في PowerPoint</vt:lpstr>
      <vt:lpstr>عرض تقديمي في PowerPoint</vt:lpstr>
    </vt:vector>
  </TitlesOfParts>
  <Company>By DR.Ahmed Saker 2o1O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تلوث الهواء Air pollution</dc:title>
  <dc:creator>dell</dc:creator>
  <cp:lastModifiedBy>Maher</cp:lastModifiedBy>
  <cp:revision>4</cp:revision>
  <dcterms:created xsi:type="dcterms:W3CDTF">2020-06-05T04:59:18Z</dcterms:created>
  <dcterms:modified xsi:type="dcterms:W3CDTF">2023-07-23T22:20:15Z</dcterms:modified>
</cp:coreProperties>
</file>